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AB87FA8-8B22-4F95-9D38-9D5D6E96FDA0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65104FE-A446-40FA-ADA1-F1112FD83344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3732012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7FA8-8B22-4F95-9D38-9D5D6E96FDA0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04FE-A446-40FA-ADA1-F1112FD833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739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7FA8-8B22-4F95-9D38-9D5D6E96FDA0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04FE-A446-40FA-ADA1-F1112FD833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051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7FA8-8B22-4F95-9D38-9D5D6E96FDA0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04FE-A446-40FA-ADA1-F1112FD833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056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B87FA8-8B22-4F95-9D38-9D5D6E96FDA0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65104FE-A446-40FA-ADA1-F1112FD8334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0634193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7FA8-8B22-4F95-9D38-9D5D6E96FDA0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04FE-A446-40FA-ADA1-F1112FD833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2953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7FA8-8B22-4F95-9D38-9D5D6E96FDA0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04FE-A446-40FA-ADA1-F1112FD833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243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7FA8-8B22-4F95-9D38-9D5D6E96FDA0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04FE-A446-40FA-ADA1-F1112FD833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463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7FA8-8B22-4F95-9D38-9D5D6E96FDA0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04FE-A446-40FA-ADA1-F1112FD833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909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B87FA8-8B22-4F95-9D38-9D5D6E96FDA0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65104FE-A446-40FA-ADA1-F1112FD8334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811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B87FA8-8B22-4F95-9D38-9D5D6E96FDA0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65104FE-A446-40FA-ADA1-F1112FD8334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20952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AB87FA8-8B22-4F95-9D38-9D5D6E96FDA0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C65104FE-A446-40FA-ADA1-F1112FD8334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7815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s://www.intuit.ru/EDI/12_05_18_2/1526077364-22083/tutorial/812/objects/5/files/05_01.gi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15127" y="255075"/>
            <a:ext cx="9859531" cy="2098226"/>
          </a:xfrm>
        </p:spPr>
        <p:txBody>
          <a:bodyPr/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Ставропольский государственный аграрный университет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 информационных систем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Информационная безопасность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906" y="2475915"/>
            <a:ext cx="6831673" cy="2566602"/>
          </a:xfrm>
        </p:spPr>
        <p:txBody>
          <a:bodyPr/>
          <a:lstStyle/>
          <a:p>
            <a:r>
              <a:rPr lang="ru-RU" dirty="0" smtClean="0"/>
              <a:t>Лекция 3 </a:t>
            </a:r>
          </a:p>
          <a:p>
            <a:r>
              <a:rPr lang="ru-RU" b="1" dirty="0"/>
              <a:t>Тема «ЭЛЕКТРОННЫЕ СРЕДСТВА ПЛАТЕЖА»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850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309489"/>
            <a:ext cx="10614074" cy="1237957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Типы дематериализованных денег (</a:t>
            </a:r>
            <a:r>
              <a:rPr lang="ru-RU" b="1" dirty="0" err="1"/>
              <a:t>dematerialized</a:t>
            </a:r>
            <a:r>
              <a:rPr lang="ru-RU" b="1" dirty="0"/>
              <a:t> </a:t>
            </a:r>
            <a:r>
              <a:rPr lang="ru-RU" b="1" dirty="0" err="1"/>
              <a:t>money</a:t>
            </a:r>
            <a:r>
              <a:rPr lang="ru-RU" b="1" dirty="0"/>
              <a:t>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547446"/>
            <a:ext cx="10079502" cy="4923692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/>
              <a:t>Электронные деньги (</a:t>
            </a:r>
            <a:r>
              <a:rPr lang="ru-RU" b="1" dirty="0" err="1"/>
              <a:t>electronic</a:t>
            </a:r>
            <a:r>
              <a:rPr lang="ru-RU" b="1" dirty="0"/>
              <a:t> </a:t>
            </a:r>
            <a:r>
              <a:rPr lang="ru-RU" b="1" dirty="0" err="1"/>
              <a:t>money</a:t>
            </a:r>
            <a:r>
              <a:rPr lang="ru-RU" b="1" dirty="0"/>
              <a:t>)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Согласно определению Банка Международных Расчетов (BIS, </a:t>
            </a:r>
            <a:r>
              <a:rPr lang="ru-RU" dirty="0" err="1"/>
              <a:t>Bank</a:t>
            </a:r>
            <a:r>
              <a:rPr lang="ru-RU" dirty="0"/>
              <a:t> </a:t>
            </a:r>
            <a:r>
              <a:rPr lang="ru-RU" dirty="0" err="1"/>
              <a:t>for</a:t>
            </a:r>
            <a:r>
              <a:rPr lang="ru-RU" dirty="0"/>
              <a:t> </a:t>
            </a:r>
            <a:r>
              <a:rPr lang="ru-RU" dirty="0" err="1"/>
              <a:t>International</a:t>
            </a:r>
            <a:r>
              <a:rPr lang="ru-RU" dirty="0"/>
              <a:t> </a:t>
            </a:r>
            <a:r>
              <a:rPr lang="ru-RU" dirty="0" err="1"/>
              <a:t>Settlements</a:t>
            </a:r>
            <a:r>
              <a:rPr lang="ru-RU" dirty="0"/>
              <a:t>), "электронные деньги могут быть определены как денежная стоимость, измеренная в фидуциарных единицах и хранящаяся в электронном устройстве, принадлежащем потребителю или доступном для него". Таким образом, это не что иное, как мобильное </a:t>
            </a:r>
            <a:r>
              <a:rPr lang="ru-RU" dirty="0" err="1"/>
              <a:t>скриптуальное</a:t>
            </a:r>
            <a:r>
              <a:rPr lang="ru-RU" dirty="0"/>
              <a:t> средство платежа, хранящее суммы в единицах платежа в </a:t>
            </a:r>
            <a:r>
              <a:rPr lang="ru-RU" dirty="0" err="1"/>
              <a:t>неком</a:t>
            </a:r>
            <a:r>
              <a:rPr lang="ru-RU" dirty="0"/>
              <a:t> </a:t>
            </a:r>
            <a:r>
              <a:rPr lang="ru-RU" dirty="0" smtClean="0"/>
              <a:t>электронном кошельке.</a:t>
            </a:r>
          </a:p>
          <a:p>
            <a:pPr marL="0" indent="0">
              <a:buNone/>
            </a:pPr>
            <a:r>
              <a:rPr lang="ru-RU" b="1" dirty="0" smtClean="0"/>
              <a:t>Виртуальные </a:t>
            </a:r>
            <a:r>
              <a:rPr lang="ru-RU" b="1" dirty="0"/>
              <a:t>деньги (</a:t>
            </a:r>
            <a:r>
              <a:rPr lang="ru-RU" b="1" dirty="0" err="1"/>
              <a:t>virtual</a:t>
            </a:r>
            <a:r>
              <a:rPr lang="ru-RU" b="1" dirty="0"/>
              <a:t> </a:t>
            </a:r>
            <a:r>
              <a:rPr lang="ru-RU" b="1" dirty="0" err="1"/>
              <a:t>money</a:t>
            </a:r>
            <a:r>
              <a:rPr lang="ru-RU" b="1" dirty="0"/>
              <a:t>)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Виртуальные деньги отличаются от электронных тем, что их поддержка, представление и способ использования нематериальны. Они могут даже содержаться в ПО, поддерживающим платежи по открытым сетям, таким как Интернет. Можно рассматривать виртуальные деньги как некую ссылку на банковский счет. </a:t>
            </a:r>
            <a:r>
              <a:rPr lang="ru-RU" dirty="0" err="1" smtClean="0"/>
              <a:t>ктронном</a:t>
            </a:r>
            <a:r>
              <a:rPr lang="ru-RU" dirty="0" smtClean="0"/>
              <a:t> </a:t>
            </a:r>
            <a:r>
              <a:rPr lang="ru-RU" dirty="0"/>
              <a:t>хранилище. </a:t>
            </a:r>
            <a:endParaRPr lang="ru-RU" dirty="0" smtClean="0"/>
          </a:p>
          <a:p>
            <a:pPr marL="0" indent="0">
              <a:buNone/>
            </a:pPr>
            <a:r>
              <a:rPr lang="ru-RU" b="1" dirty="0"/>
              <a:t>Цифровые деньги</a:t>
            </a:r>
            <a:r>
              <a:rPr lang="ru-RU" dirty="0"/>
              <a:t> - это оригинальная попытка решения проблемы онлайн-платежей. Как и обычные деньги, каждая цифровая купюра имеет свой серийный номер. Однако поддержка этих денег виртуальна, значение номинала хранится в цифровом виде в памяти компьютера пользователя на жестком диске или в памяти смарт-карты.</a:t>
            </a:r>
          </a:p>
          <a:p>
            <a:pPr marL="0" indent="0">
              <a:buNone/>
            </a:pPr>
            <a:r>
              <a:rPr lang="ru-RU" dirty="0"/>
              <a:t>По определению BIS </a:t>
            </a:r>
            <a:r>
              <a:rPr lang="ru-RU" b="1" dirty="0"/>
              <a:t>электронный кошелек</a:t>
            </a:r>
            <a:r>
              <a:rPr lang="ru-RU" dirty="0"/>
              <a:t> - это "перезаряжаемая многофункциональная предоплаченная карта, используемая в розничной торговле и других платежах коммерции </a:t>
            </a:r>
            <a:r>
              <a:rPr lang="ru-RU" dirty="0" err="1"/>
              <a:t>face-to-face</a:t>
            </a:r>
            <a:r>
              <a:rPr lang="ru-RU" dirty="0"/>
              <a:t>".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1594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10065434" cy="1002323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Виртуальные кошельки и кошельки виртуальных жетонов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Покупательная способность клиента отражается в виртуальном кошельке -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субсчете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 основному счету оператора; на жестком диске своего компьютера клиенты имеют копию баланса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субсчета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Там же содержатся файлы, необходимые для криптографических операций. Такая организация хранения информации выигрышна с той точки зрения, что информация не теряется при сбое в компьютере клиента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/>
              <a:t>В принципе кошельки виртуальных жетонов могут использоваться для микроплатежей через Интернет - при покупке/продаже информации или других виртуальных продуктов. Покупательная способность будет выражаться в единицах "обещаний" предоставления или потребления услуги определенного поставщика.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713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Тема «ЭЛЕКТРОННЫЕ СРЕДСТВА ПЛАТЕЖА»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b="1" dirty="0"/>
              <a:t>Механизмы классических денег</a:t>
            </a:r>
            <a:endParaRPr lang="ru-RU" dirty="0"/>
          </a:p>
          <a:p>
            <a:pPr lvl="0"/>
            <a:r>
              <a:rPr lang="ru-RU" b="1" dirty="0"/>
              <a:t>Платежные средства</a:t>
            </a:r>
            <a:endParaRPr lang="ru-RU" dirty="0"/>
          </a:p>
          <a:p>
            <a:pPr lvl="0"/>
            <a:r>
              <a:rPr lang="ru-RU" b="1" dirty="0"/>
              <a:t>Клиринг и взаиморасчет</a:t>
            </a:r>
            <a:endParaRPr lang="ru-RU" dirty="0"/>
          </a:p>
          <a:p>
            <a:pPr lvl="0"/>
            <a:r>
              <a:rPr lang="ru-RU" b="1" dirty="0"/>
              <a:t>Типы дематериализованных денег (</a:t>
            </a:r>
            <a:r>
              <a:rPr lang="ru-RU" b="1" dirty="0" err="1"/>
              <a:t>dematerialized</a:t>
            </a:r>
            <a:r>
              <a:rPr lang="ru-RU" b="1" dirty="0"/>
              <a:t> </a:t>
            </a:r>
            <a:r>
              <a:rPr lang="ru-RU" b="1" dirty="0" err="1"/>
              <a:t>money</a:t>
            </a:r>
            <a:r>
              <a:rPr lang="ru-RU" b="1" dirty="0"/>
              <a:t>)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7526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22495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/>
              <a:t>Механизмы классических денег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181686"/>
            <a:ext cx="10234246" cy="548640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Сегодня 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стоимость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денег соответствует нарицательной стоимости, не зависящей от материала, из которого они изготовлены.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Бумажное денежное обращение создает много проблем, которые имеют 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место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во всех странах, даже высокоразвитых. Бумажные деньги неустойчивы, подвержены инфляции. Велика 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вероятность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их подделки. Возникла необходимость их замены более надежным платежным средством. Появились векселя - долговые, бессрочные письменные обязательства должника об уплате определенной суммы через положенный срок; депозиты - вклады на счетах в банках и сберегательные вклады; чеки - письменные приказы владельца счета в банке о выплате определенной в чеке суммы его предъявителю. Наконец, появились банковские платежные карты и электронные деньги, о которых и будет идти речь далее.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Деньги выполняют следующие функции: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средство обращения (средство платежа);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мера стоимости;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средство накопления;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мировые деньги.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6278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35037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/>
              <a:t>Платежные средства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20837"/>
            <a:ext cx="9601200" cy="4446563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Деньги как средство обращения.</a:t>
            </a:r>
            <a:r>
              <a:rPr lang="ru-RU" dirty="0"/>
              <a:t> Когда деньги используются как средство осуществления оплаты за товары и услуги, говорят, что они используются в качестве средства обращения. </a:t>
            </a:r>
            <a:r>
              <a:rPr lang="ru-RU" i="1" dirty="0"/>
              <a:t>Значение</a:t>
            </a:r>
            <a:r>
              <a:rPr lang="ru-RU" dirty="0"/>
              <a:t> денег как средства обращения невозможно преувеличить, так как они позволяют уйти от бартерной формы торговли.</a:t>
            </a:r>
          </a:p>
          <a:p>
            <a:r>
              <a:rPr lang="ru-RU" b="1" dirty="0"/>
              <a:t>Деньги как мера стоимости.</a:t>
            </a:r>
            <a:r>
              <a:rPr lang="ru-RU" dirty="0"/>
              <a:t> В </a:t>
            </a:r>
            <a:r>
              <a:rPr lang="ru-RU" i="1" dirty="0"/>
              <a:t>дополнение</a:t>
            </a:r>
            <a:r>
              <a:rPr lang="ru-RU" dirty="0"/>
              <a:t> к своей функции средства обращения деньги также выполняют роль меры стоимости (</a:t>
            </a:r>
            <a:r>
              <a:rPr lang="ru-RU" dirty="0" err="1"/>
              <a:t>unit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 </a:t>
            </a:r>
            <a:r>
              <a:rPr lang="ru-RU" i="1" dirty="0" err="1"/>
              <a:t>account</a:t>
            </a:r>
            <a:r>
              <a:rPr lang="ru-RU" dirty="0"/>
              <a:t>), иначе говоря, денежной единицы, используемой для измерения и сравнения стоимостей товаров и услуг.</a:t>
            </a:r>
          </a:p>
          <a:p>
            <a:r>
              <a:rPr lang="ru-RU" b="1" dirty="0"/>
              <a:t>Деньги как средство накопления.</a:t>
            </a:r>
            <a:r>
              <a:rPr lang="ru-RU" dirty="0"/>
              <a:t> Третья </a:t>
            </a:r>
            <a:r>
              <a:rPr lang="ru-RU" i="1" dirty="0"/>
              <a:t>функция</a:t>
            </a:r>
            <a:r>
              <a:rPr lang="ru-RU" dirty="0"/>
              <a:t> денег - быть средством накопления (</a:t>
            </a:r>
            <a:r>
              <a:rPr lang="ru-RU" i="1" dirty="0" err="1"/>
              <a:t>store</a:t>
            </a:r>
            <a:r>
              <a:rPr lang="ru-RU" dirty="0"/>
              <a:t> 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value</a:t>
            </a:r>
            <a:r>
              <a:rPr lang="ru-RU" dirty="0"/>
              <a:t>), т.е. особого рода активом, сохраняемым после продажи товаров и услуг и обеспечивающим его владельцу покупательную способность в будущем. Деньги подходят для этой функции, поскольку им присуща </a:t>
            </a:r>
            <a:r>
              <a:rPr lang="ru-RU" i="1" dirty="0"/>
              <a:t>ликвидность</a:t>
            </a:r>
            <a:r>
              <a:rPr lang="ru-RU" dirty="0"/>
              <a:t>. Ликвидным называется такой актив, который может быть использован как средство платежа (или легко превращен в средство платежа) и сохраняет свою номинальную </a:t>
            </a:r>
            <a:r>
              <a:rPr lang="ru-RU" i="1" dirty="0"/>
              <a:t>стоимость</a:t>
            </a:r>
            <a:r>
              <a:rPr lang="ru-RU" dirty="0"/>
              <a:t> неизменной.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4815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5662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Платежные средства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392702"/>
            <a:ext cx="10346788" cy="546529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Можно выделить следующие виды платежных средств: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наличные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cash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(в форме металлических монет или бумажных банкнот);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чеки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checks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кредитные переводы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credit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transfers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прямое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дебетование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debits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межбанковские переводы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interbank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transfers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векселя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(bills of exchange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negotiable instruments);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платежные карты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payment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cards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(кредитные или дебетовые).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Развивающиеся виды платежных средств основаны на дематериализованных деньгах, хранящихся в смарт-картах, электронных или виртуальных кошельках.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8033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4114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Платеж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364566"/>
            <a:ext cx="9601200" cy="4502834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Платежные карты</a:t>
            </a:r>
            <a:r>
              <a:rPr lang="ru-RU" dirty="0"/>
              <a:t> (</a:t>
            </a:r>
            <a:r>
              <a:rPr lang="ru-RU" dirty="0" err="1"/>
              <a:t>payment</a:t>
            </a:r>
            <a:r>
              <a:rPr lang="ru-RU" dirty="0"/>
              <a:t> </a:t>
            </a:r>
            <a:r>
              <a:rPr lang="ru-RU" dirty="0" err="1"/>
              <a:t>cards</a:t>
            </a:r>
            <a:r>
              <a:rPr lang="ru-RU" dirty="0"/>
              <a:t>). В зависимости от предлагаемых услуг, существует несколько видов карт:</a:t>
            </a:r>
            <a:endParaRPr lang="ru-RU" sz="1600" dirty="0"/>
          </a:p>
          <a:p>
            <a:pPr lvl="0"/>
            <a:r>
              <a:rPr lang="ru-RU" dirty="0"/>
              <a:t>карты гарантии чека</a:t>
            </a:r>
            <a:r>
              <a:rPr lang="en-US" dirty="0"/>
              <a:t> (check guarantee cards);</a:t>
            </a:r>
            <a:endParaRPr lang="ru-RU" sz="1600" dirty="0"/>
          </a:p>
          <a:p>
            <a:pPr lvl="0"/>
            <a:r>
              <a:rPr lang="ru-RU" dirty="0"/>
              <a:t>карты для выдачи наличности (</a:t>
            </a:r>
            <a:r>
              <a:rPr lang="ru-RU" dirty="0" err="1"/>
              <a:t>card</a:t>
            </a:r>
            <a:r>
              <a:rPr lang="ru-RU" dirty="0"/>
              <a:t> </a:t>
            </a:r>
            <a:r>
              <a:rPr lang="ru-RU" dirty="0" err="1"/>
              <a:t>withdrawal</a:t>
            </a:r>
            <a:r>
              <a:rPr lang="ru-RU" dirty="0"/>
              <a:t> </a:t>
            </a:r>
            <a:r>
              <a:rPr lang="ru-RU" dirty="0" err="1"/>
              <a:t>cards</a:t>
            </a:r>
            <a:r>
              <a:rPr lang="ru-RU" dirty="0"/>
              <a:t>);</a:t>
            </a:r>
            <a:endParaRPr lang="ru-RU" sz="1600" dirty="0"/>
          </a:p>
          <a:p>
            <a:pPr lvl="0"/>
            <a:r>
              <a:rPr lang="ru-RU" dirty="0"/>
              <a:t>банковские платежные карты (</a:t>
            </a:r>
            <a:r>
              <a:rPr lang="ru-RU" dirty="0" err="1"/>
              <a:t>bank</a:t>
            </a:r>
            <a:r>
              <a:rPr lang="ru-RU" dirty="0"/>
              <a:t> </a:t>
            </a:r>
            <a:r>
              <a:rPr lang="ru-RU" dirty="0" err="1"/>
              <a:t>payment</a:t>
            </a:r>
            <a:r>
              <a:rPr lang="ru-RU" dirty="0"/>
              <a:t> </a:t>
            </a:r>
            <a:r>
              <a:rPr lang="ru-RU" dirty="0" err="1"/>
              <a:t>cards</a:t>
            </a:r>
            <a:r>
              <a:rPr lang="ru-RU" dirty="0"/>
              <a:t>):</a:t>
            </a:r>
            <a:endParaRPr lang="ru-RU" sz="1600" dirty="0"/>
          </a:p>
          <a:p>
            <a:pPr lvl="1"/>
            <a:r>
              <a:rPr lang="ru-RU" dirty="0"/>
              <a:t>дебетовые карты, снятие денег со счета происходит в момент совершения транзакции,</a:t>
            </a:r>
            <a:endParaRPr lang="ru-RU" sz="1600" dirty="0"/>
          </a:p>
          <a:p>
            <a:pPr lvl="1"/>
            <a:r>
              <a:rPr lang="ru-RU" dirty="0"/>
              <a:t>карты отложенных платежей, платеж происходит в указанную дату, например в конце месяца,</a:t>
            </a:r>
            <a:endParaRPr lang="ru-RU" sz="1600" dirty="0"/>
          </a:p>
          <a:p>
            <a:pPr lvl="1"/>
            <a:r>
              <a:rPr lang="ru-RU" dirty="0"/>
              <a:t>кредитные карты;</a:t>
            </a:r>
            <a:endParaRPr lang="ru-RU" sz="1600" dirty="0"/>
          </a:p>
          <a:p>
            <a:pPr lvl="0"/>
            <a:r>
              <a:rPr lang="ru-RU" dirty="0"/>
              <a:t>карты ограниченного использования (</a:t>
            </a:r>
            <a:r>
              <a:rPr lang="ru-RU" dirty="0" err="1"/>
              <a:t>restricted</a:t>
            </a:r>
            <a:r>
              <a:rPr lang="ru-RU" dirty="0"/>
              <a:t> </a:t>
            </a:r>
            <a:r>
              <a:rPr lang="ru-RU" dirty="0" err="1"/>
              <a:t>usage</a:t>
            </a:r>
            <a:r>
              <a:rPr lang="ru-RU" dirty="0"/>
              <a:t> </a:t>
            </a:r>
            <a:r>
              <a:rPr lang="ru-RU" dirty="0" err="1"/>
              <a:t>cards</a:t>
            </a:r>
            <a:r>
              <a:rPr lang="ru-RU" dirty="0"/>
              <a:t>);</a:t>
            </a:r>
            <a:endParaRPr lang="ru-RU" sz="1600" dirty="0"/>
          </a:p>
          <a:p>
            <a:r>
              <a:rPr lang="ru-RU" dirty="0"/>
              <a:t>кредитные карты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0056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20969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Обмен сообщениями при проведении транзакции с использованием банковских карт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 descr="Обмен сообщениями при проведении транзакции с использованием банковских карт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794" y="1575582"/>
            <a:ext cx="8145194" cy="5148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2109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58029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Клиринг и взаиморасчет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364566"/>
            <a:ext cx="9601200" cy="4502834"/>
          </a:xfrm>
        </p:spPr>
        <p:txBody>
          <a:bodyPr/>
          <a:lstStyle/>
          <a:p>
            <a:r>
              <a:rPr lang="ru-RU" dirty="0"/>
              <a:t>Понятия "клиринг" (</a:t>
            </a:r>
            <a:r>
              <a:rPr lang="ru-RU" i="1" dirty="0" err="1"/>
              <a:t>clearance</a:t>
            </a:r>
            <a:r>
              <a:rPr lang="ru-RU" dirty="0"/>
              <a:t>) и "взаиморасчет" (</a:t>
            </a:r>
            <a:r>
              <a:rPr lang="ru-RU" dirty="0" err="1"/>
              <a:t>settlement</a:t>
            </a:r>
            <a:r>
              <a:rPr lang="ru-RU" dirty="0"/>
              <a:t>) между финансовыми институтами помогают выделить основные принципы функционирования системы </a:t>
            </a:r>
            <a:r>
              <a:rPr lang="ru-RU" dirty="0" err="1"/>
              <a:t>скриптуальных</a:t>
            </a:r>
            <a:r>
              <a:rPr lang="ru-RU" dirty="0"/>
              <a:t> платежей. Исторически взаиморасчет происходил между представителями банков, которые ежедневно встречались в специальной палате для сравнения взаимных счетов </a:t>
            </a:r>
            <a:r>
              <a:rPr lang="ru-RU" i="1" dirty="0"/>
              <a:t>по</a:t>
            </a:r>
            <a:r>
              <a:rPr lang="ru-RU" dirty="0"/>
              <a:t> различным финансовым инструментам и затем производили расчет наличными. Сейчас для передачи данных используют </a:t>
            </a:r>
            <a:r>
              <a:rPr lang="ru-RU" i="1" dirty="0"/>
              <a:t>компьютерные сети</a:t>
            </a:r>
            <a:r>
              <a:rPr lang="ru-RU" dirty="0"/>
              <a:t>. Однако уникальный ход эволюции финансовых потоков в каждой стране привел к различным требованиям к безопасности и разнообразию форматов используемых клиринговых систем. Так, в Европе существует несколько различных моделей клиринга, а модель США совершенно отличается от европейских.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0434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48181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Клиринговые сети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533378"/>
            <a:ext cx="9601200" cy="532462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Классификация клиринговых сетей может базироваться на некоторых из нижеследующих критериев:</a:t>
            </a:r>
            <a:endParaRPr lang="ru-RU" sz="1600" dirty="0"/>
          </a:p>
          <a:p>
            <a:pPr lvl="0"/>
            <a:r>
              <a:rPr lang="ru-RU" dirty="0"/>
              <a:t>характер процессинга:</a:t>
            </a:r>
            <a:endParaRPr lang="ru-RU" sz="1600" dirty="0"/>
          </a:p>
          <a:p>
            <a:pPr lvl="1"/>
            <a:r>
              <a:rPr lang="ru-RU" dirty="0"/>
              <a:t>системы для крупных платежей,</a:t>
            </a:r>
            <a:endParaRPr lang="ru-RU" sz="1600" dirty="0"/>
          </a:p>
          <a:p>
            <a:pPr lvl="1"/>
            <a:r>
              <a:rPr lang="ru-RU" dirty="0"/>
              <a:t>системы массовых платежей на относительно небольшие суммы;</a:t>
            </a:r>
            <a:endParaRPr lang="ru-RU" sz="1600" dirty="0"/>
          </a:p>
          <a:p>
            <a:pPr lvl="0"/>
            <a:r>
              <a:rPr lang="ru-RU" dirty="0"/>
              <a:t>принадлежность и менеджмент сети:</a:t>
            </a:r>
            <a:endParaRPr lang="ru-RU" sz="1600" dirty="0"/>
          </a:p>
          <a:p>
            <a:pPr lvl="1"/>
            <a:r>
              <a:rPr lang="ru-RU" dirty="0"/>
              <a:t>публичная сеть в собственности центрального банка,</a:t>
            </a:r>
            <a:endParaRPr lang="ru-RU" sz="1600" dirty="0"/>
          </a:p>
          <a:p>
            <a:pPr lvl="1"/>
            <a:r>
              <a:rPr lang="ru-RU" dirty="0"/>
              <a:t>частная сеть, принадлежащая группе банков,</a:t>
            </a:r>
            <a:endParaRPr lang="ru-RU" sz="1600" dirty="0"/>
          </a:p>
          <a:p>
            <a:pPr lvl="1"/>
            <a:r>
              <a:rPr lang="ru-RU" dirty="0"/>
              <a:t>частная сеть, арендуемая банками;</a:t>
            </a:r>
            <a:endParaRPr lang="ru-RU" sz="1600" dirty="0"/>
          </a:p>
          <a:p>
            <a:pPr lvl="0"/>
            <a:r>
              <a:rPr lang="ru-RU" dirty="0"/>
              <a:t>способ взаиморасчетов:</a:t>
            </a:r>
            <a:endParaRPr lang="ru-RU" sz="1600" dirty="0"/>
          </a:p>
          <a:p>
            <a:pPr lvl="1"/>
            <a:r>
              <a:rPr lang="ru-RU" dirty="0"/>
              <a:t>- в режиме реального времени,</a:t>
            </a:r>
            <a:endParaRPr lang="ru-RU" sz="1600" dirty="0"/>
          </a:p>
          <a:p>
            <a:pPr lvl="1"/>
            <a:r>
              <a:rPr lang="ru-RU" dirty="0"/>
              <a:t>- с использованием </a:t>
            </a:r>
            <a:r>
              <a:rPr lang="ru-RU" dirty="0" err="1"/>
              <a:t>неттинга</a:t>
            </a:r>
            <a:r>
              <a:rPr lang="ru-RU" dirty="0"/>
              <a:t> (</a:t>
            </a:r>
            <a:r>
              <a:rPr lang="ru-RU" dirty="0" err="1"/>
              <a:t>netting</a:t>
            </a:r>
            <a:r>
              <a:rPr lang="ru-RU" dirty="0"/>
              <a:t>), иначе говоря, взаимной компенсации требований и обязательств,</a:t>
            </a:r>
            <a:endParaRPr lang="ru-RU" sz="1600" dirty="0"/>
          </a:p>
          <a:p>
            <a:pPr lvl="1"/>
            <a:r>
              <a:rPr lang="ru-RU" dirty="0"/>
              <a:t>- с использованием группировки при расчетах между подразделениями одних и тех же компаний для исключения многократной уплаты налогов.</a:t>
            </a:r>
            <a:endParaRPr lang="ru-RU" sz="1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0687024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19</TotalTime>
  <Words>512</Words>
  <Application>Microsoft Office PowerPoint</Application>
  <PresentationFormat>Широкоэкранный</PresentationFormat>
  <Paragraphs>66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Calibri</vt:lpstr>
      <vt:lpstr>Franklin Gothic Book</vt:lpstr>
      <vt:lpstr>Symbol</vt:lpstr>
      <vt:lpstr>Times New Roman</vt:lpstr>
      <vt:lpstr>Crop</vt:lpstr>
      <vt:lpstr>Ставропольский государственный аграрный университет Кафедра  информационных систем Дисциплина: Информационная безопасность</vt:lpstr>
      <vt:lpstr>Тема «ЭЛЕКТРОННЫЕ СРЕДСТВА ПЛАТЕЖА» </vt:lpstr>
      <vt:lpstr>Механизмы классических денег </vt:lpstr>
      <vt:lpstr>Платежные средства </vt:lpstr>
      <vt:lpstr>Платежные средства</vt:lpstr>
      <vt:lpstr>Платеж</vt:lpstr>
      <vt:lpstr>Обмен сообщениями при проведении транзакции с использованием банковских карт </vt:lpstr>
      <vt:lpstr>Клиринг и взаиморасчет </vt:lpstr>
      <vt:lpstr>Клиринговые сети</vt:lpstr>
      <vt:lpstr>Типы дематериализованных денег (dematerialized money) </vt:lpstr>
      <vt:lpstr>Виртуальные кошельки и кошельки виртуальных жетонов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Ставропольский государственный аграрный университет Кафедра  информационных систем Дисциплина: Информационная безопасность</dc:title>
  <dc:creator>Александр</dc:creator>
  <cp:lastModifiedBy>Александр</cp:lastModifiedBy>
  <cp:revision>8</cp:revision>
  <dcterms:created xsi:type="dcterms:W3CDTF">2022-02-09T08:19:16Z</dcterms:created>
  <dcterms:modified xsi:type="dcterms:W3CDTF">2022-02-09T08:39:08Z</dcterms:modified>
</cp:coreProperties>
</file>